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</p:sldIdLst>
  <p:sldSz cy="7560000" cx="10440000"/>
  <p:notesSz cx="6858000" cy="9144000"/>
  <p:embeddedFontLst>
    <p:embeddedFont>
      <p:font typeface="Palanquin Medium"/>
      <p:regular r:id="rId8"/>
      <p:bold r:id="rId9"/>
    </p:embeddedFont>
    <p:embeddedFont>
      <p:font typeface="Palanquin"/>
      <p:regular r:id="rId10"/>
      <p:bold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381">
          <p15:clr>
            <a:srgbClr val="747775"/>
          </p15:clr>
        </p15:guide>
        <p15:guide id="2" pos="3288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C0B3DA24-BB52-49D4-A661-78E745FC32E7}">
  <a:tblStyle styleId="{C0B3DA24-BB52-49D4-A661-78E745FC32E7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381" orient="horz"/>
        <p:guide pos="328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11" Type="http://schemas.openxmlformats.org/officeDocument/2006/relationships/font" Target="fonts/Palanquin-bold.fntdata"/><Relationship Id="rId10" Type="http://schemas.openxmlformats.org/officeDocument/2006/relationships/font" Target="fonts/Palanquin-regular.fntdata"/><Relationship Id="rId9" Type="http://schemas.openxmlformats.org/officeDocument/2006/relationships/font" Target="fonts/PalanquinMedium-bold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font" Target="fonts/PalanquinMedium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061666" y="685800"/>
            <a:ext cx="47352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1061666" y="685800"/>
            <a:ext cx="47352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55887" y="1094388"/>
            <a:ext cx="9728100" cy="3016800"/>
          </a:xfrm>
          <a:prstGeom prst="rect">
            <a:avLst/>
          </a:prstGeom>
        </p:spPr>
        <p:txBody>
          <a:bodyPr anchorCtr="0" anchor="b" bIns="114375" lIns="114375" spcFirstLastPara="1" rIns="114375" wrap="square" tIns="114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1pPr>
            <a:lvl2pPr lvl="1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2pPr>
            <a:lvl3pPr lvl="2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3pPr>
            <a:lvl4pPr lvl="3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4pPr>
            <a:lvl5pPr lvl="4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5pPr>
            <a:lvl6pPr lvl="5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6pPr>
            <a:lvl7pPr lvl="6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7pPr>
            <a:lvl8pPr lvl="7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8pPr>
            <a:lvl9pPr lvl="8" algn="ctr">
              <a:spcBef>
                <a:spcPts val="0"/>
              </a:spcBef>
              <a:spcAft>
                <a:spcPts val="0"/>
              </a:spcAft>
              <a:buSzPts val="6500"/>
              <a:buNone/>
              <a:defRPr sz="65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55878" y="4165643"/>
            <a:ext cx="9728100" cy="11649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55878" y="1625801"/>
            <a:ext cx="9728100" cy="2886000"/>
          </a:xfrm>
          <a:prstGeom prst="rect">
            <a:avLst/>
          </a:prstGeom>
        </p:spPr>
        <p:txBody>
          <a:bodyPr anchorCtr="0" anchor="b" bIns="114375" lIns="114375" spcFirstLastPara="1" rIns="114375" wrap="square" tIns="114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5000"/>
              <a:buNone/>
              <a:defRPr sz="15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55878" y="4633192"/>
            <a:ext cx="9728100" cy="19119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74650" lvl="0" marL="457200" algn="ctr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1pPr>
            <a:lvl2pPr indent="-342900" lvl="1" marL="914400" algn="ctr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2pPr>
            <a:lvl3pPr indent="-342900" lvl="2" marL="1371600" algn="ctr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indent="-342900" lvl="3" marL="18288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 algn="ctr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 algn="ctr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 algn="ctr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 algn="ctr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55878" y="3161354"/>
            <a:ext cx="9728100" cy="12372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1pPr>
            <a:lvl2pPr lvl="1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2pPr>
            <a:lvl3pPr lvl="2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3pPr>
            <a:lvl4pPr lvl="3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4pPr>
            <a:lvl5pPr lvl="4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5pPr>
            <a:lvl6pPr lvl="5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6pPr>
            <a:lvl7pPr lvl="6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7pPr>
            <a:lvl8pPr lvl="7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8pPr>
            <a:lvl9pPr lvl="8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55878" y="654105"/>
            <a:ext cx="9728100" cy="8418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55878" y="1693927"/>
            <a:ext cx="9728100" cy="50214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74650" lvl="0" marL="45720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1pPr>
            <a:lvl2pPr indent="-342900" lvl="1" marL="9144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2pPr>
            <a:lvl3pPr indent="-342900" lvl="2" marL="13716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55878" y="654105"/>
            <a:ext cx="9728100" cy="8418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55878" y="1693927"/>
            <a:ext cx="4566900" cy="50214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5517307" y="1693927"/>
            <a:ext cx="4566900" cy="50214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 sz="18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55878" y="654105"/>
            <a:ext cx="9728100" cy="8418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55878" y="816630"/>
            <a:ext cx="3206100" cy="1110600"/>
          </a:xfrm>
          <a:prstGeom prst="rect">
            <a:avLst/>
          </a:prstGeom>
        </p:spPr>
        <p:txBody>
          <a:bodyPr anchorCtr="0" anchor="b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55878" y="2042457"/>
            <a:ext cx="3206100" cy="46731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23850" lvl="0" marL="4572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559734" y="661638"/>
            <a:ext cx="7270200" cy="60126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220000" y="-184"/>
            <a:ext cx="5220000" cy="7560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114375" lIns="114375" spcFirstLastPara="1" rIns="114375" wrap="square" tIns="11437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303130" y="1812541"/>
            <a:ext cx="4618500" cy="2178600"/>
          </a:xfrm>
          <a:prstGeom prst="rect">
            <a:avLst/>
          </a:prstGeom>
        </p:spPr>
        <p:txBody>
          <a:bodyPr anchorCtr="0" anchor="b" bIns="114375" lIns="114375" spcFirstLastPara="1" rIns="114375" wrap="square" tIns="114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1pPr>
            <a:lvl2pPr lvl="1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2pPr>
            <a:lvl3pPr lvl="2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3pPr>
            <a:lvl4pPr lvl="3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4pPr>
            <a:lvl5pPr lvl="4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5pPr>
            <a:lvl6pPr lvl="5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6pPr>
            <a:lvl7pPr lvl="6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7pPr>
            <a:lvl8pPr lvl="7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8pPr>
            <a:lvl9pPr lvl="8" algn="ctr">
              <a:spcBef>
                <a:spcPts val="0"/>
              </a:spcBef>
              <a:spcAft>
                <a:spcPts val="0"/>
              </a:spcAft>
              <a:buSzPts val="5300"/>
              <a:buNone/>
              <a:defRPr sz="53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303130" y="4120005"/>
            <a:ext cx="4618500" cy="1815300"/>
          </a:xfrm>
          <a:prstGeom prst="rect">
            <a:avLst/>
          </a:prstGeom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5639587" y="1064257"/>
            <a:ext cx="4380900" cy="54312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indent="-374650" lvl="0" marL="45720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1pPr>
            <a:lvl2pPr indent="-342900" lvl="1" marL="9144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2pPr>
            <a:lvl3pPr indent="-342900" lvl="2" marL="13716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3pPr>
            <a:lvl4pPr indent="-342900" lvl="3" marL="18288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4pPr>
            <a:lvl5pPr indent="-342900" lvl="4" marL="22860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5pPr>
            <a:lvl6pPr indent="-342900" lvl="5" marL="27432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6pPr>
            <a:lvl7pPr indent="-342900" lvl="6" marL="32004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7pPr>
            <a:lvl8pPr indent="-342900" lvl="7" marL="3657600">
              <a:spcBef>
                <a:spcPts val="0"/>
              </a:spcBef>
              <a:spcAft>
                <a:spcPts val="0"/>
              </a:spcAft>
              <a:buSzPts val="1800"/>
              <a:buChar char="○"/>
              <a:defRPr/>
            </a:lvl8pPr>
            <a:lvl9pPr indent="-342900" lvl="8" marL="4114800">
              <a:spcBef>
                <a:spcPts val="0"/>
              </a:spcBef>
              <a:spcAft>
                <a:spcPts val="0"/>
              </a:spcAft>
              <a:buSzPts val="18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55878" y="6218168"/>
            <a:ext cx="6849000" cy="8895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3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55878" y="654105"/>
            <a:ext cx="97281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t" bIns="114375" lIns="114375" spcFirstLastPara="1" rIns="114375" wrap="square" tIns="114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55878" y="1693927"/>
            <a:ext cx="9728100" cy="5021400"/>
          </a:xfrm>
          <a:prstGeom prst="rect">
            <a:avLst/>
          </a:prstGeom>
          <a:noFill/>
          <a:ln>
            <a:noFill/>
          </a:ln>
        </p:spPr>
        <p:txBody>
          <a:bodyPr anchorCtr="0" anchor="t" bIns="114375" lIns="114375" spcFirstLastPara="1" rIns="114375" wrap="square" tIns="114375">
            <a:normAutofit/>
          </a:bodyPr>
          <a:lstStyle>
            <a:lvl1pPr indent="-3746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●"/>
              <a:defRPr sz="2300">
                <a:solidFill>
                  <a:schemeClr val="dk2"/>
                </a:solidFill>
              </a:defRPr>
            </a:lvl1pPr>
            <a:lvl2pPr indent="-3429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2pPr>
            <a:lvl3pPr indent="-3429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■"/>
              <a:defRPr sz="1800">
                <a:solidFill>
                  <a:schemeClr val="dk2"/>
                </a:solidFill>
              </a:defRPr>
            </a:lvl3pPr>
            <a:lvl4pPr indent="-3429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4pPr>
            <a:lvl5pPr indent="-3429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5pPr>
            <a:lvl6pPr indent="-3429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■"/>
              <a:defRPr sz="1800">
                <a:solidFill>
                  <a:schemeClr val="dk2"/>
                </a:solidFill>
              </a:defRPr>
            </a:lvl6pPr>
            <a:lvl7pPr indent="-3429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7pPr>
            <a:lvl8pPr indent="-3429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○"/>
              <a:defRPr sz="1800">
                <a:solidFill>
                  <a:schemeClr val="dk2"/>
                </a:solidFill>
              </a:defRPr>
            </a:lvl8pPr>
            <a:lvl9pPr indent="-3429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■"/>
              <a:defRPr sz="18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9673279" y="6854072"/>
            <a:ext cx="626400" cy="578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14375" lIns="114375" spcFirstLastPara="1" rIns="114375" wrap="square" tIns="114375">
            <a:normAutofit/>
          </a:bodyPr>
          <a:lstStyle>
            <a:lvl1pPr lvl="0" algn="r">
              <a:buNone/>
              <a:defRPr sz="1300">
                <a:solidFill>
                  <a:schemeClr val="dk2"/>
                </a:solidFill>
              </a:defRPr>
            </a:lvl1pPr>
            <a:lvl2pPr lvl="1" algn="r">
              <a:buNone/>
              <a:defRPr sz="1300">
                <a:solidFill>
                  <a:schemeClr val="dk2"/>
                </a:solidFill>
              </a:defRPr>
            </a:lvl2pPr>
            <a:lvl3pPr lvl="2" algn="r">
              <a:buNone/>
              <a:defRPr sz="1300">
                <a:solidFill>
                  <a:schemeClr val="dk2"/>
                </a:solidFill>
              </a:defRPr>
            </a:lvl3pPr>
            <a:lvl4pPr lvl="3" algn="r">
              <a:buNone/>
              <a:defRPr sz="1300">
                <a:solidFill>
                  <a:schemeClr val="dk2"/>
                </a:solidFill>
              </a:defRPr>
            </a:lvl4pPr>
            <a:lvl5pPr lvl="4" algn="r">
              <a:buNone/>
              <a:defRPr sz="1300">
                <a:solidFill>
                  <a:schemeClr val="dk2"/>
                </a:solidFill>
              </a:defRPr>
            </a:lvl5pPr>
            <a:lvl6pPr lvl="5" algn="r">
              <a:buNone/>
              <a:defRPr sz="1300">
                <a:solidFill>
                  <a:schemeClr val="dk2"/>
                </a:solidFill>
              </a:defRPr>
            </a:lvl6pPr>
            <a:lvl7pPr lvl="6" algn="r">
              <a:buNone/>
              <a:defRPr sz="1300">
                <a:solidFill>
                  <a:schemeClr val="dk2"/>
                </a:solidFill>
              </a:defRPr>
            </a:lvl7pPr>
            <a:lvl8pPr lvl="7" algn="r">
              <a:buNone/>
              <a:defRPr sz="1300">
                <a:solidFill>
                  <a:schemeClr val="dk2"/>
                </a:solidFill>
              </a:defRPr>
            </a:lvl8pPr>
            <a:lvl9pPr lvl="8" algn="r">
              <a:buNone/>
              <a:defRPr sz="13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4" name="Google Shape;54;p13"/>
          <p:cNvGraphicFramePr/>
          <p:nvPr/>
        </p:nvGraphicFramePr>
        <p:xfrm>
          <a:off x="227950" y="169313"/>
          <a:ext cx="3000000" cy="3000000"/>
        </p:xfrm>
        <a:graphic>
          <a:graphicData uri="http://schemas.openxmlformats.org/drawingml/2006/table">
            <a:tbl>
              <a:tblPr>
                <a:noFill/>
                <a:tableStyleId>{C0B3DA24-BB52-49D4-A661-78E745FC32E7}</a:tableStyleId>
              </a:tblPr>
              <a:tblGrid>
                <a:gridCol w="5417750"/>
                <a:gridCol w="1942600"/>
                <a:gridCol w="2623750"/>
              </a:tblGrid>
              <a:tr h="498625">
                <a:tc gridSpan="2"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fr" sz="1200">
                          <a:solidFill>
                            <a:srgbClr val="FFFFFF"/>
                          </a:solidFill>
                          <a:latin typeface="Palanquin"/>
                          <a:ea typeface="Palanquin"/>
                          <a:cs typeface="Palanquin"/>
                          <a:sym typeface="Palanquin"/>
                        </a:rPr>
                        <a:t>Transparence/pédagogie avec l’usager</a:t>
                      </a:r>
                      <a:endParaRPr sz="1200">
                        <a:solidFill>
                          <a:srgbClr val="FFFFFF"/>
                        </a:solidFill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003081"/>
                    </a:solidFill>
                  </a:tcPr>
                </a:tc>
                <a:tc hMerge="1"/>
                <a:tc rowSpan="14"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fr" sz="1100">
                          <a:solidFill>
                            <a:srgbClr val="003081"/>
                          </a:solidFill>
                          <a:latin typeface="Palanquin"/>
                          <a:ea typeface="Palanquin"/>
                          <a:cs typeface="Palanquin"/>
                          <a:sym typeface="Palanquin"/>
                        </a:rPr>
                        <a:t>REMARQUES :</a:t>
                      </a:r>
                      <a:endParaRPr b="1" sz="1100">
                        <a:solidFill>
                          <a:srgbClr val="003081"/>
                        </a:solidFill>
                        <a:latin typeface="Palanquin"/>
                        <a:ea typeface="Palanquin"/>
                        <a:cs typeface="Palanquin"/>
                        <a:sym typeface="Palanquin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9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explique clairement</a:t>
                      </a: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 du fonctionnement du dispositif Aidants Connect</a:t>
                      </a:r>
                      <a:endParaRPr sz="12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  <a:tr h="49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accompagne </a:t>
                      </a: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l’usager sur la compréhension du mandat, et du RGPD</a:t>
                      </a:r>
                      <a:endParaRPr sz="12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  <a:tr h="49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explique et accompagne l’usager sur</a:t>
                      </a: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 France Connect (choix du moyen d’authentification)</a:t>
                      </a:r>
                      <a:endParaRPr sz="1200">
                        <a:solidFill>
                          <a:srgbClr val="003081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  <a:tr h="498625">
                <a:tc gridSpan="2"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fr" sz="1200">
                          <a:solidFill>
                            <a:srgbClr val="FFFFFF"/>
                          </a:solidFill>
                          <a:latin typeface="Palanquin"/>
                          <a:ea typeface="Palanquin"/>
                          <a:cs typeface="Palanquin"/>
                          <a:sym typeface="Palanquin"/>
                        </a:rPr>
                        <a:t>Étapes de l’accompagnement</a:t>
                      </a:r>
                      <a:endParaRPr sz="1200">
                        <a:solidFill>
                          <a:srgbClr val="FFFFFF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003081"/>
                    </a:solidFill>
                  </a:tcPr>
                </a:tc>
                <a:tc hMerge="1"/>
                <a:tc vMerge="1"/>
              </a:tr>
              <a:tr h="5939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utilise Aidants Connect de manière fluide </a:t>
                      </a: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(connexion, création de mandat, identification France Connect)</a:t>
                      </a:r>
                      <a:endParaRPr sz="1200">
                        <a:solidFill>
                          <a:srgbClr val="003081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  <a:tr h="49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crée un mandat </a:t>
                      </a: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adapté à la situation d’accompagnement, avec le bon périmètre</a:t>
                      </a:r>
                      <a:endParaRPr sz="1200">
                        <a:solidFill>
                          <a:srgbClr val="003081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  <a:tr h="498625">
                <a:tc gridSpan="2"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fr" sz="1200">
                          <a:solidFill>
                            <a:srgbClr val="FFFFFF"/>
                          </a:solidFill>
                          <a:latin typeface="Palanquin"/>
                          <a:ea typeface="Palanquin"/>
                          <a:cs typeface="Palanquin"/>
                          <a:sym typeface="Palanquin"/>
                        </a:rPr>
                        <a:t>Diagnostic de la situation de l’usager</a:t>
                      </a:r>
                      <a:endParaRPr sz="1200">
                        <a:solidFill>
                          <a:srgbClr val="FFFFFF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003081"/>
                    </a:solidFill>
                  </a:tcPr>
                </a:tc>
                <a:tc hMerge="1"/>
                <a:tc vMerge="1"/>
              </a:tr>
              <a:tr h="49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</a:t>
                      </a: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 utilise des formulations de questions adaptées à l’interlocuteur</a:t>
                      </a:r>
                      <a:endParaRPr sz="1200">
                        <a:solidFill>
                          <a:srgbClr val="003081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  <a:tr h="49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pose les bonnes questions pour obtenir les informations nécessaires</a:t>
                      </a:r>
                      <a:endParaRPr sz="1200">
                        <a:solidFill>
                          <a:srgbClr val="003081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  <a:tr h="5939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propose</a:t>
                      </a: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 une stratégie d’accompagnement répondant au besoin de l’usager (peut-être même sans utiliser Aidants Connect)</a:t>
                      </a:r>
                      <a:endParaRPr sz="1200">
                        <a:solidFill>
                          <a:srgbClr val="003081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  <a:tr h="498625">
                <a:tc gridSpan="2"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fr" sz="1200">
                          <a:solidFill>
                            <a:srgbClr val="FFFFFF"/>
                          </a:solidFill>
                          <a:latin typeface="Palanquin"/>
                          <a:ea typeface="Palanquin"/>
                          <a:cs typeface="Palanquin"/>
                          <a:sym typeface="Palanquin"/>
                        </a:rPr>
                        <a:t>Engagement de l’usager vers l’autonomie</a:t>
                      </a:r>
                      <a:endParaRPr sz="1200">
                        <a:solidFill>
                          <a:srgbClr val="FFFFFF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003081"/>
                    </a:solidFill>
                  </a:tcPr>
                </a:tc>
                <a:tc hMerge="1"/>
                <a:tc vMerge="1"/>
              </a:tr>
              <a:tr h="49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utilise</a:t>
                      </a: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 des techniques de  formulation de phrases engageantes</a:t>
                      </a:r>
                      <a:endParaRPr sz="1200">
                        <a:solidFill>
                          <a:srgbClr val="003081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  <a:tr h="4986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Le CN utilise</a:t>
                      </a:r>
                      <a:r>
                        <a:rPr lang="fr" sz="1200">
                          <a:solidFill>
                            <a:srgbClr val="003081"/>
                          </a:solidFill>
                          <a:latin typeface="Palanquin Medium"/>
                          <a:ea typeface="Palanquin Medium"/>
                          <a:cs typeface="Palanquin Medium"/>
                          <a:sym typeface="Palanquin Medium"/>
                        </a:rPr>
                        <a:t> des leviers de motivations adaptés à son interlocuteur</a:t>
                      </a:r>
                      <a:endParaRPr sz="1200">
                        <a:solidFill>
                          <a:srgbClr val="003081"/>
                        </a:solidFill>
                        <a:latin typeface="Palanquin Medium"/>
                        <a:ea typeface="Palanquin Medium"/>
                        <a:cs typeface="Palanquin Medium"/>
                        <a:sym typeface="Palanquin Medium"/>
                      </a:endParaRPr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fr" sz="1800">
                          <a:solidFill>
                            <a:schemeClr val="dk1"/>
                          </a:solidFill>
                        </a:rPr>
                        <a:t>✩   ✩   ✩</a:t>
                      </a:r>
                      <a:endParaRPr sz="1800"/>
                    </a:p>
                  </a:txBody>
                  <a:tcPr marT="91425" marB="91425" marR="91425" marL="91425" anchor="ctr">
                    <a:lnL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00308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 vMerge="1"/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